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8404800" cy="32918400"/>
  <p:notesSz cx="6858000" cy="9144000"/>
  <p:defaultTextStyle>
    <a:defPPr>
      <a:defRPr lang="en-US"/>
    </a:defPPr>
    <a:lvl1pPr marL="0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1pPr>
    <a:lvl2pPr marL="2037786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2pPr>
    <a:lvl3pPr marL="4075572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3pPr>
    <a:lvl4pPr marL="6113358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4pPr>
    <a:lvl5pPr marL="8151144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5pPr>
    <a:lvl6pPr marL="10188931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6pPr>
    <a:lvl7pPr marL="12226717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7pPr>
    <a:lvl8pPr marL="14264503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8pPr>
    <a:lvl9pPr marL="16302289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0340" autoAdjust="0"/>
  </p:normalViewPr>
  <p:slideViewPr>
    <p:cSldViewPr snapToGrid="0" snapToObjects="1">
      <p:cViewPr>
        <p:scale>
          <a:sx n="45" d="100"/>
          <a:sy n="45" d="100"/>
        </p:scale>
        <p:origin x="-2056" y="1072"/>
      </p:cViewPr>
      <p:guideLst>
        <p:guide orient="horz" pos="10368"/>
        <p:guide pos="12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0226042"/>
            <a:ext cx="3264408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0" y="18653760"/>
            <a:ext cx="2688336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37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075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113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151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188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226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264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302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37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941285" y="6324600"/>
            <a:ext cx="36291200" cy="1348206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67675" y="6324600"/>
            <a:ext cx="108233530" cy="1348206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14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9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5" y="21153122"/>
            <a:ext cx="32644080" cy="6537960"/>
          </a:xfrm>
        </p:spPr>
        <p:txBody>
          <a:bodyPr anchor="t"/>
          <a:lstStyle>
            <a:lvl1pPr algn="l">
              <a:defRPr sz="17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5" y="13952225"/>
            <a:ext cx="32644080" cy="7200898"/>
          </a:xfrm>
        </p:spPr>
        <p:txBody>
          <a:bodyPr anchor="b"/>
          <a:lstStyle>
            <a:lvl1pPr marL="0" indent="0">
              <a:buNone/>
              <a:defRPr sz="8900">
                <a:solidFill>
                  <a:schemeClr val="tx1">
                    <a:tint val="75000"/>
                  </a:schemeClr>
                </a:solidFill>
              </a:defRPr>
            </a:lvl1pPr>
            <a:lvl2pPr marL="2037786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4075572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3pPr>
            <a:lvl4pPr marL="6113358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4pPr>
            <a:lvl5pPr marL="8151144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5pPr>
            <a:lvl6pPr marL="10188931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6pPr>
            <a:lvl7pPr marL="12226717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7pPr>
            <a:lvl8pPr marL="14264503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8pPr>
            <a:lvl9pPr marL="16302289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13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7677" y="36865560"/>
            <a:ext cx="72262365" cy="104279702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70122" y="36865560"/>
            <a:ext cx="72262365" cy="104279702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41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318262"/>
            <a:ext cx="3456432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7368542"/>
            <a:ext cx="16968790" cy="3070858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86" indent="0">
              <a:buNone/>
              <a:defRPr sz="8900" b="1"/>
            </a:lvl2pPr>
            <a:lvl3pPr marL="4075572" indent="0">
              <a:buNone/>
              <a:defRPr sz="8000" b="1"/>
            </a:lvl3pPr>
            <a:lvl4pPr marL="6113358" indent="0">
              <a:buNone/>
              <a:defRPr sz="7100" b="1"/>
            </a:lvl4pPr>
            <a:lvl5pPr marL="8151144" indent="0">
              <a:buNone/>
              <a:defRPr sz="7100" b="1"/>
            </a:lvl5pPr>
            <a:lvl6pPr marL="10188931" indent="0">
              <a:buNone/>
              <a:defRPr sz="7100" b="1"/>
            </a:lvl6pPr>
            <a:lvl7pPr marL="12226717" indent="0">
              <a:buNone/>
              <a:defRPr sz="7100" b="1"/>
            </a:lvl7pPr>
            <a:lvl8pPr marL="14264503" indent="0">
              <a:buNone/>
              <a:defRPr sz="7100" b="1"/>
            </a:lvl8pPr>
            <a:lvl9pPr marL="16302289" indent="0">
              <a:buNone/>
              <a:defRPr sz="7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0" y="10439400"/>
            <a:ext cx="16968790" cy="18966182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107" y="7368542"/>
            <a:ext cx="16975455" cy="3070858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86" indent="0">
              <a:buNone/>
              <a:defRPr sz="8900" b="1"/>
            </a:lvl2pPr>
            <a:lvl3pPr marL="4075572" indent="0">
              <a:buNone/>
              <a:defRPr sz="8000" b="1"/>
            </a:lvl3pPr>
            <a:lvl4pPr marL="6113358" indent="0">
              <a:buNone/>
              <a:defRPr sz="7100" b="1"/>
            </a:lvl4pPr>
            <a:lvl5pPr marL="8151144" indent="0">
              <a:buNone/>
              <a:defRPr sz="7100" b="1"/>
            </a:lvl5pPr>
            <a:lvl6pPr marL="10188931" indent="0">
              <a:buNone/>
              <a:defRPr sz="7100" b="1"/>
            </a:lvl6pPr>
            <a:lvl7pPr marL="12226717" indent="0">
              <a:buNone/>
              <a:defRPr sz="7100" b="1"/>
            </a:lvl7pPr>
            <a:lvl8pPr marL="14264503" indent="0">
              <a:buNone/>
              <a:defRPr sz="7100" b="1"/>
            </a:lvl8pPr>
            <a:lvl9pPr marL="16302289" indent="0">
              <a:buNone/>
              <a:defRPr sz="7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107" y="10439400"/>
            <a:ext cx="16975455" cy="18966182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1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70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6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2" y="1310640"/>
            <a:ext cx="12634915" cy="5577840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210" y="1310643"/>
            <a:ext cx="21469350" cy="28094942"/>
          </a:xfrm>
        </p:spPr>
        <p:txBody>
          <a:bodyPr/>
          <a:lstStyle>
            <a:lvl1pPr>
              <a:defRPr sz="14300"/>
            </a:lvl1pPr>
            <a:lvl2pPr>
              <a:defRPr sz="12500"/>
            </a:lvl2pPr>
            <a:lvl3pPr>
              <a:defRPr sz="10700"/>
            </a:lvl3pPr>
            <a:lvl4pPr>
              <a:defRPr sz="8900"/>
            </a:lvl4pPr>
            <a:lvl5pPr>
              <a:defRPr sz="8900"/>
            </a:lvl5pPr>
            <a:lvl6pPr>
              <a:defRPr sz="8900"/>
            </a:lvl6pPr>
            <a:lvl7pPr>
              <a:defRPr sz="8900"/>
            </a:lvl7pPr>
            <a:lvl8pPr>
              <a:defRPr sz="8900"/>
            </a:lvl8pPr>
            <a:lvl9pPr>
              <a:defRPr sz="8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2" y="6888483"/>
            <a:ext cx="12634915" cy="22517102"/>
          </a:xfrm>
        </p:spPr>
        <p:txBody>
          <a:bodyPr/>
          <a:lstStyle>
            <a:lvl1pPr marL="0" indent="0">
              <a:buNone/>
              <a:defRPr sz="6200"/>
            </a:lvl1pPr>
            <a:lvl2pPr marL="2037786" indent="0">
              <a:buNone/>
              <a:defRPr sz="5300"/>
            </a:lvl2pPr>
            <a:lvl3pPr marL="4075572" indent="0">
              <a:buNone/>
              <a:defRPr sz="4500"/>
            </a:lvl3pPr>
            <a:lvl4pPr marL="6113358" indent="0">
              <a:buNone/>
              <a:defRPr sz="4000"/>
            </a:lvl4pPr>
            <a:lvl5pPr marL="8151144" indent="0">
              <a:buNone/>
              <a:defRPr sz="4000"/>
            </a:lvl5pPr>
            <a:lvl6pPr marL="10188931" indent="0">
              <a:buNone/>
              <a:defRPr sz="4000"/>
            </a:lvl6pPr>
            <a:lvl7pPr marL="12226717" indent="0">
              <a:buNone/>
              <a:defRPr sz="4000"/>
            </a:lvl7pPr>
            <a:lvl8pPr marL="14264503" indent="0">
              <a:buNone/>
              <a:defRPr sz="4000"/>
            </a:lvl8pPr>
            <a:lvl9pPr marL="16302289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8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610" y="23042880"/>
            <a:ext cx="23042880" cy="2720342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610" y="2941320"/>
            <a:ext cx="23042880" cy="19751040"/>
          </a:xfrm>
        </p:spPr>
        <p:txBody>
          <a:bodyPr/>
          <a:lstStyle>
            <a:lvl1pPr marL="0" indent="0">
              <a:buNone/>
              <a:defRPr sz="14300"/>
            </a:lvl1pPr>
            <a:lvl2pPr marL="2037786" indent="0">
              <a:buNone/>
              <a:defRPr sz="12500"/>
            </a:lvl2pPr>
            <a:lvl3pPr marL="4075572" indent="0">
              <a:buNone/>
              <a:defRPr sz="10700"/>
            </a:lvl3pPr>
            <a:lvl4pPr marL="6113358" indent="0">
              <a:buNone/>
              <a:defRPr sz="8900"/>
            </a:lvl4pPr>
            <a:lvl5pPr marL="8151144" indent="0">
              <a:buNone/>
              <a:defRPr sz="8900"/>
            </a:lvl5pPr>
            <a:lvl6pPr marL="10188931" indent="0">
              <a:buNone/>
              <a:defRPr sz="8900"/>
            </a:lvl6pPr>
            <a:lvl7pPr marL="12226717" indent="0">
              <a:buNone/>
              <a:defRPr sz="8900"/>
            </a:lvl7pPr>
            <a:lvl8pPr marL="14264503" indent="0">
              <a:buNone/>
              <a:defRPr sz="8900"/>
            </a:lvl8pPr>
            <a:lvl9pPr marL="16302289" indent="0">
              <a:buNone/>
              <a:defRPr sz="8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610" y="25763222"/>
            <a:ext cx="23042880" cy="3863338"/>
          </a:xfrm>
        </p:spPr>
        <p:txBody>
          <a:bodyPr/>
          <a:lstStyle>
            <a:lvl1pPr marL="0" indent="0">
              <a:buNone/>
              <a:defRPr sz="6200"/>
            </a:lvl1pPr>
            <a:lvl2pPr marL="2037786" indent="0">
              <a:buNone/>
              <a:defRPr sz="5300"/>
            </a:lvl2pPr>
            <a:lvl3pPr marL="4075572" indent="0">
              <a:buNone/>
              <a:defRPr sz="4500"/>
            </a:lvl3pPr>
            <a:lvl4pPr marL="6113358" indent="0">
              <a:buNone/>
              <a:defRPr sz="4000"/>
            </a:lvl4pPr>
            <a:lvl5pPr marL="8151144" indent="0">
              <a:buNone/>
              <a:defRPr sz="4000"/>
            </a:lvl5pPr>
            <a:lvl6pPr marL="10188931" indent="0">
              <a:buNone/>
              <a:defRPr sz="4000"/>
            </a:lvl6pPr>
            <a:lvl7pPr marL="12226717" indent="0">
              <a:buNone/>
              <a:defRPr sz="4000"/>
            </a:lvl7pPr>
            <a:lvl8pPr marL="14264503" indent="0">
              <a:buNone/>
              <a:defRPr sz="4000"/>
            </a:lvl8pPr>
            <a:lvl9pPr marL="16302289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4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1318262"/>
            <a:ext cx="34564320" cy="5486400"/>
          </a:xfrm>
          <a:prstGeom prst="rect">
            <a:avLst/>
          </a:prstGeom>
        </p:spPr>
        <p:txBody>
          <a:bodyPr vert="horz" lIns="407557" tIns="203779" rIns="407557" bIns="20377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7680963"/>
            <a:ext cx="34564320" cy="21724622"/>
          </a:xfrm>
          <a:prstGeom prst="rect">
            <a:avLst/>
          </a:prstGeom>
        </p:spPr>
        <p:txBody>
          <a:bodyPr vert="horz" lIns="407557" tIns="203779" rIns="407557" bIns="20377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20240" y="30510482"/>
            <a:ext cx="8961120" cy="1752600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l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121640" y="30510482"/>
            <a:ext cx="12161520" cy="1752600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ct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523440" y="30510482"/>
            <a:ext cx="8961120" cy="1752600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6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37786" rtl="0" eaLnBrk="1" latinLnBrk="0" hangingPunct="1">
        <a:spcBef>
          <a:spcPct val="0"/>
        </a:spcBef>
        <a:buNone/>
        <a:defRPr sz="19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8340" indent="-1528340" algn="l" defTabSz="2037786" rtl="0" eaLnBrk="1" latinLnBrk="0" hangingPunct="1">
        <a:spcBef>
          <a:spcPct val="20000"/>
        </a:spcBef>
        <a:buFont typeface="Arial"/>
        <a:buChar char="•"/>
        <a:defRPr sz="14300" kern="1200">
          <a:solidFill>
            <a:schemeClr val="tx1"/>
          </a:solidFill>
          <a:latin typeface="+mn-lt"/>
          <a:ea typeface="+mn-ea"/>
          <a:cs typeface="+mn-cs"/>
        </a:defRPr>
      </a:lvl1pPr>
      <a:lvl2pPr marL="3311402" indent="-1273616" algn="l" defTabSz="2037786" rtl="0" eaLnBrk="1" latinLnBrk="0" hangingPunct="1">
        <a:spcBef>
          <a:spcPct val="20000"/>
        </a:spcBef>
        <a:buFont typeface="Arial"/>
        <a:buChar char="–"/>
        <a:defRPr sz="12500" kern="1200">
          <a:solidFill>
            <a:schemeClr val="tx1"/>
          </a:solidFill>
          <a:latin typeface="+mn-lt"/>
          <a:ea typeface="+mn-ea"/>
          <a:cs typeface="+mn-cs"/>
        </a:defRPr>
      </a:lvl2pPr>
      <a:lvl3pPr marL="5094465" indent="-1018893" algn="l" defTabSz="2037786" rtl="0" eaLnBrk="1" latinLnBrk="0" hangingPunct="1">
        <a:spcBef>
          <a:spcPct val="20000"/>
        </a:spcBef>
        <a:buFont typeface="Arial"/>
        <a:buChar char="•"/>
        <a:defRPr sz="10700" kern="1200">
          <a:solidFill>
            <a:schemeClr val="tx1"/>
          </a:solidFill>
          <a:latin typeface="+mn-lt"/>
          <a:ea typeface="+mn-ea"/>
          <a:cs typeface="+mn-cs"/>
        </a:defRPr>
      </a:lvl3pPr>
      <a:lvl4pPr marL="7132251" indent="-1018893" algn="l" defTabSz="2037786" rtl="0" eaLnBrk="1" latinLnBrk="0" hangingPunct="1">
        <a:spcBef>
          <a:spcPct val="20000"/>
        </a:spcBef>
        <a:buFont typeface="Arial"/>
        <a:buChar char="–"/>
        <a:defRPr sz="8900" kern="1200">
          <a:solidFill>
            <a:schemeClr val="tx1"/>
          </a:solidFill>
          <a:latin typeface="+mn-lt"/>
          <a:ea typeface="+mn-ea"/>
          <a:cs typeface="+mn-cs"/>
        </a:defRPr>
      </a:lvl4pPr>
      <a:lvl5pPr marL="9170038" indent="-1018893" algn="l" defTabSz="2037786" rtl="0" eaLnBrk="1" latinLnBrk="0" hangingPunct="1">
        <a:spcBef>
          <a:spcPct val="20000"/>
        </a:spcBef>
        <a:buFont typeface="Arial"/>
        <a:buChar char="»"/>
        <a:defRPr sz="89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7824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6pPr>
      <a:lvl7pPr marL="13245610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7pPr>
      <a:lvl8pPr marL="15283396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8pPr>
      <a:lvl9pPr marL="17321182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1pPr>
      <a:lvl2pPr marL="2037786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4075572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113358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151144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10188931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6717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4264503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6302289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Relationship Id="rId3" Type="http://schemas.openxmlformats.org/officeDocument/2006/relationships/image" Target="../media/image2.gif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emf"/><Relationship Id="rId7" Type="http://schemas.openxmlformats.org/officeDocument/2006/relationships/image" Target="../media/image6.jpg"/><Relationship Id="rId8" Type="http://schemas.openxmlformats.org/officeDocument/2006/relationships/image" Target="../media/image7.emf"/><Relationship Id="rId9" Type="http://schemas.openxmlformats.org/officeDocument/2006/relationships/image" Target="../media/image8.jpg"/><Relationship Id="rId10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29606199" y="15134349"/>
            <a:ext cx="8297350" cy="9377814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08020" y="23449032"/>
            <a:ext cx="6742001" cy="9160436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547600" y="13846806"/>
            <a:ext cx="14757400" cy="10506552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9606199" y="4735585"/>
            <a:ext cx="8297349" cy="9203369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803756" y="4792031"/>
            <a:ext cx="18262600" cy="8809256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08020" y="4546600"/>
            <a:ext cx="5870438" cy="17805879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PPSS_ALFALFA_vsy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441" y="19116062"/>
            <a:ext cx="13712759" cy="4643076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352005" y="679584"/>
            <a:ext cx="33960582" cy="378564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 lIns="91433" tIns="45717" rIns="91433" bIns="45717">
            <a:spAutoFit/>
          </a:bodyPr>
          <a:lstStyle>
            <a:lvl1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8800" b="1" baseline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The Arecibo Pisces-Perseus </a:t>
            </a:r>
            <a:r>
              <a:rPr lang="en-US" sz="8800" b="1" baseline="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Supercluster</a:t>
            </a:r>
            <a:r>
              <a:rPr lang="en-US" sz="8800" b="1" baseline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 Survey: Declination Strip 35</a:t>
            </a:r>
          </a:p>
          <a:p>
            <a:pPr algn="ctr"/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Chelsey McMichael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1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, J. Ribaudo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1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, R. Koopmann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2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,  M. Haynes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3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, APPSS Team, Undergraduate ALFALFA Team </a:t>
            </a:r>
            <a:endParaRPr lang="en-US" sz="5400" b="1" i="1" baseline="30000" dirty="0">
              <a:solidFill>
                <a:srgbClr val="000000"/>
              </a:solidFill>
              <a:latin typeface="Times" charset="0"/>
            </a:endParaRPr>
          </a:p>
          <a:p>
            <a:pPr algn="ctr"/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1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Utica College, 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2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Union College,  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3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Cornell University</a:t>
            </a:r>
          </a:p>
          <a:p>
            <a:pPr algn="ctr"/>
            <a:endParaRPr lang="en-US" sz="4400" b="1" baseline="0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1398965" y="5129281"/>
            <a:ext cx="17039817" cy="819824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3" tIns="45717" rIns="91433" bIns="45717" numCol="1" rtlCol="0" anchor="t" anchorCtr="0" compatLnSpc="1">
            <a:prstTxWarp prst="textNoShape">
              <a:avLst/>
            </a:prstTxWarp>
          </a:bodyPr>
          <a:lstStyle/>
          <a:p>
            <a:pPr algn="just"/>
            <a:endParaRPr lang="en-US" sz="3200" b="1" baseline="0" dirty="0">
              <a:solidFill>
                <a:schemeClr val="accent4">
                  <a:lumMod val="10000"/>
                </a:schemeClr>
              </a:solidFill>
              <a:latin typeface="Times New Roman"/>
              <a:cs typeface="Times New Roman"/>
            </a:endParaRPr>
          </a:p>
          <a:p>
            <a:pPr algn="just"/>
            <a:endParaRPr lang="en-US" sz="3200" b="1" baseline="0" dirty="0">
              <a:solidFill>
                <a:schemeClr val="accent4">
                  <a:lumMod val="10000"/>
                </a:schemeClr>
              </a:solidFill>
              <a:latin typeface="Times New Roman"/>
              <a:cs typeface="Times New Roman"/>
            </a:endParaRPr>
          </a:p>
          <a:p>
            <a:r>
              <a:rPr lang="en-US" sz="3400" dirty="0">
                <a:latin typeface="Times New Roman"/>
                <a:cs typeface="Times New Roman"/>
              </a:rPr>
              <a:t>The Arecibo Pisces-Perseus </a:t>
            </a:r>
            <a:r>
              <a:rPr lang="en-US" sz="3400" dirty="0" err="1">
                <a:latin typeface="Times New Roman"/>
                <a:cs typeface="Times New Roman"/>
              </a:rPr>
              <a:t>Supercluster</a:t>
            </a:r>
            <a:r>
              <a:rPr lang="en-US" sz="3400" dirty="0">
                <a:latin typeface="Times New Roman"/>
                <a:cs typeface="Times New Roman"/>
              </a:rPr>
              <a:t> Survey (APPSS) will provide strong observational constraints on the mass-</a:t>
            </a:r>
            <a:r>
              <a:rPr lang="en-US" sz="3400" dirty="0" err="1">
                <a:latin typeface="Times New Roman"/>
                <a:cs typeface="Times New Roman"/>
              </a:rPr>
              <a:t>infall</a:t>
            </a:r>
            <a:r>
              <a:rPr lang="en-US" sz="3400" dirty="0">
                <a:latin typeface="Times New Roman"/>
                <a:cs typeface="Times New Roman"/>
              </a:rPr>
              <a:t> rate onto the main filament of the Pisces-Perseus </a:t>
            </a:r>
            <a:r>
              <a:rPr lang="en-US" sz="3400" dirty="0" err="1">
                <a:latin typeface="Times New Roman"/>
                <a:cs typeface="Times New Roman"/>
              </a:rPr>
              <a:t>Supercluster</a:t>
            </a:r>
            <a:r>
              <a:rPr lang="en-US" sz="3400" dirty="0">
                <a:latin typeface="Times New Roman"/>
                <a:cs typeface="Times New Roman"/>
              </a:rPr>
              <a:t>. The survey data consist of HI emission-line spectra of cluster galaxy candidates, obtained primarily at the Arecibo Observatory (with ALFA as part of the ALFALFA Survey and with the L-Band Wide receiver as part of APPSS observations). Here we present the details of the data reduction process and spectral-analysis techniques used to determine if a galaxy candidate is at a velocity consistent with the </a:t>
            </a:r>
            <a:r>
              <a:rPr lang="en-US" sz="3400" dirty="0" err="1">
                <a:latin typeface="Times New Roman"/>
                <a:cs typeface="Times New Roman"/>
              </a:rPr>
              <a:t>Supercluster</a:t>
            </a:r>
            <a:r>
              <a:rPr lang="en-US" sz="3400" dirty="0">
                <a:latin typeface="Times New Roman"/>
                <a:cs typeface="Times New Roman"/>
              </a:rPr>
              <a:t>, as well as the detected HI-flux and rotational velocity of the galaxy, which will be used to estimate the corresponding HI-mass. We discuss the results of a preliminary analysis on a subset of the APPSS sample, corresponding to 98 galaxies located within ~1.5° of DEC = +35.0°, with 65 possible detections. We also highlight several interesting emission-line features and galaxies discovered during the reduction and analysis process and layout the future of the APPSS </a:t>
            </a:r>
            <a:r>
              <a:rPr lang="en-US" sz="3400" dirty="0" smtClean="0">
                <a:latin typeface="Times New Roman"/>
                <a:cs typeface="Times New Roman"/>
              </a:rPr>
              <a:t>project</a:t>
            </a:r>
            <a:r>
              <a:rPr lang="en-US" sz="3400" dirty="0">
                <a:latin typeface="Times New Roman"/>
                <a:cs typeface="Times New Roman"/>
              </a:rPr>
              <a:t>.</a:t>
            </a:r>
            <a:endParaRPr lang="en-US" sz="3400" dirty="0" smtClean="0">
              <a:latin typeface="Times New Roman"/>
              <a:cs typeface="Times New Roman"/>
            </a:endParaRPr>
          </a:p>
          <a:p>
            <a:r>
              <a:rPr lang="en-US" sz="3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This </a:t>
            </a:r>
            <a:r>
              <a:rPr lang="en-US" sz="3400" dirty="0">
                <a:solidFill>
                  <a:srgbClr val="FF0000"/>
                </a:solidFill>
                <a:latin typeface="Times New Roman"/>
                <a:cs typeface="Times New Roman"/>
              </a:rPr>
              <a:t>work has been supported by NSF grants AST-1211005 and AST-1637339. </a:t>
            </a:r>
          </a:p>
          <a:p>
            <a:pPr algn="just"/>
            <a:endParaRPr lang="en-US" sz="3200" b="1" baseline="0" dirty="0">
              <a:solidFill>
                <a:schemeClr val="accent4">
                  <a:lumMod val="1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651924" y="5187131"/>
            <a:ext cx="4533900" cy="1477321"/>
          </a:xfrm>
          <a:prstGeom prst="rect">
            <a:avLst/>
          </a:prstGeom>
        </p:spPr>
        <p:txBody>
          <a:bodyPr wrap="square" lIns="91433" tIns="45717" rIns="91433" bIns="45717">
            <a:spAutoFit/>
          </a:bodyPr>
          <a:lstStyle/>
          <a:p>
            <a:pPr algn="ctr"/>
            <a:r>
              <a:rPr lang="en-US" sz="5400" b="1" baseline="0" dirty="0">
                <a:solidFill>
                  <a:srgbClr val="000000"/>
                </a:solidFill>
                <a:latin typeface="Times New Roman"/>
                <a:cs typeface="Times New Roman"/>
              </a:rPr>
              <a:t>ABSTRACT</a:t>
            </a:r>
          </a:p>
          <a:p>
            <a:pPr algn="ctr"/>
            <a:endParaRPr lang="en-US" sz="5400" dirty="0"/>
          </a:p>
        </p:txBody>
      </p:sp>
      <p:sp>
        <p:nvSpPr>
          <p:cNvPr id="14" name="Rectangle 13"/>
          <p:cNvSpPr/>
          <p:nvPr/>
        </p:nvSpPr>
        <p:spPr>
          <a:xfrm>
            <a:off x="3168965" y="15764987"/>
            <a:ext cx="3543300" cy="1477321"/>
          </a:xfrm>
          <a:prstGeom prst="rect">
            <a:avLst/>
          </a:prstGeom>
        </p:spPr>
        <p:txBody>
          <a:bodyPr wrap="square" lIns="91433" tIns="45717" rIns="91433" bIns="45717">
            <a:spAutoFit/>
          </a:bodyPr>
          <a:lstStyle/>
          <a:p>
            <a:pPr algn="ctr"/>
            <a:endParaRPr lang="en-US" sz="5400" b="1" baseline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endParaRPr lang="en-US" sz="5400" dirty="0"/>
          </a:p>
        </p:txBody>
      </p:sp>
      <p:pic>
        <p:nvPicPr>
          <p:cNvPr id="32" name="Picture 31" descr="aobsmall_ofic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7828" y="2331727"/>
            <a:ext cx="1415720" cy="1415720"/>
          </a:xfrm>
          <a:prstGeom prst="rect">
            <a:avLst/>
          </a:prstGeom>
        </p:spPr>
      </p:pic>
      <p:pic>
        <p:nvPicPr>
          <p:cNvPr id="33" name="Picture 32" descr="2000px-NSF.sv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12587" y="679584"/>
            <a:ext cx="1590961" cy="1590961"/>
          </a:xfrm>
          <a:prstGeom prst="rect">
            <a:avLst/>
          </a:prstGeom>
        </p:spPr>
      </p:pic>
      <p:pic>
        <p:nvPicPr>
          <p:cNvPr id="122" name="Picture 121" descr="4C_UC_Logo_Vertica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3" y="679584"/>
            <a:ext cx="2466400" cy="236841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-1" y="4021537"/>
            <a:ext cx="38684201" cy="296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10" name="Picture 9" descr="HI_mass_dis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65" y="23759138"/>
            <a:ext cx="6146801" cy="4097867"/>
          </a:xfrm>
          <a:prstGeom prst="rect">
            <a:avLst/>
          </a:prstGeom>
        </p:spPr>
      </p:pic>
      <p:pic>
        <p:nvPicPr>
          <p:cNvPr id="2" name="Picture 1" descr="322531.aspx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2334" y="9279320"/>
            <a:ext cx="4409755" cy="4409755"/>
          </a:xfrm>
          <a:prstGeom prst="rect">
            <a:avLst/>
          </a:prstGeom>
        </p:spPr>
      </p:pic>
      <p:pic>
        <p:nvPicPr>
          <p:cNvPr id="13" name="Picture 12" descr="APPSS_AGC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441" y="14223781"/>
            <a:ext cx="13716000" cy="4572000"/>
          </a:xfrm>
          <a:prstGeom prst="rect">
            <a:avLst/>
          </a:prstGeom>
        </p:spPr>
      </p:pic>
      <p:pic>
        <p:nvPicPr>
          <p:cNvPr id="16" name="Picture 15" descr="S025619.9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2334" y="19943603"/>
            <a:ext cx="4409755" cy="4409755"/>
          </a:xfrm>
          <a:prstGeom prst="rect">
            <a:avLst/>
          </a:prstGeom>
        </p:spPr>
      </p:pic>
      <p:pic>
        <p:nvPicPr>
          <p:cNvPr id="28" name="Picture 27" descr="6n copy.tif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9" y="18802475"/>
            <a:ext cx="5429466" cy="3346006"/>
          </a:xfrm>
          <a:prstGeom prst="rect">
            <a:avLst/>
          </a:prstGeom>
        </p:spPr>
      </p:pic>
      <p:pic>
        <p:nvPicPr>
          <p:cNvPr id="35" name="Picture 34" descr="5n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9" y="15340879"/>
            <a:ext cx="5429466" cy="3342010"/>
          </a:xfrm>
          <a:prstGeom prst="rect">
            <a:avLst/>
          </a:prstGeom>
        </p:spPr>
      </p:pic>
      <p:pic>
        <p:nvPicPr>
          <p:cNvPr id="36" name="Picture 35" descr="4n.tif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98" y="11840601"/>
            <a:ext cx="5403664" cy="3352033"/>
          </a:xfrm>
          <a:prstGeom prst="rect">
            <a:avLst/>
          </a:prstGeom>
        </p:spPr>
      </p:pic>
      <p:pic>
        <p:nvPicPr>
          <p:cNvPr id="37" name="Picture 36" descr="Untitled.tif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75" y="8274940"/>
            <a:ext cx="5403664" cy="3413676"/>
          </a:xfrm>
          <a:prstGeom prst="rect">
            <a:avLst/>
          </a:prstGeom>
        </p:spPr>
      </p:pic>
      <p:pic>
        <p:nvPicPr>
          <p:cNvPr id="38" name="Picture 37" descr="1p.tif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56" y="4735585"/>
            <a:ext cx="5403664" cy="3414489"/>
          </a:xfrm>
          <a:prstGeom prst="rect">
            <a:avLst/>
          </a:prstGeom>
        </p:spPr>
      </p:pic>
      <p:pic>
        <p:nvPicPr>
          <p:cNvPr id="39" name="Picture 38" descr="upper_right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047" y="4949832"/>
            <a:ext cx="6524042" cy="4054315"/>
          </a:xfrm>
          <a:prstGeom prst="rect">
            <a:avLst/>
          </a:prstGeom>
        </p:spPr>
      </p:pic>
      <p:pic>
        <p:nvPicPr>
          <p:cNvPr id="40" name="Picture 39" descr="bottom_right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6425" y="15455686"/>
            <a:ext cx="6455664" cy="4194048"/>
          </a:xfrm>
          <a:prstGeom prst="rect">
            <a:avLst/>
          </a:prstGeom>
        </p:spPr>
      </p:pic>
      <p:pic>
        <p:nvPicPr>
          <p:cNvPr id="45" name="Picture 44" descr="flux_w50_both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65" y="28256733"/>
            <a:ext cx="6146801" cy="40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86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6519</TotalTime>
  <Words>256</Words>
  <Application>Microsoft Macintosh PowerPoint</Application>
  <PresentationFormat>Custom</PresentationFormat>
  <Paragraphs>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</dc:creator>
  <cp:lastModifiedBy>workstudy</cp:lastModifiedBy>
  <cp:revision>148</cp:revision>
  <dcterms:created xsi:type="dcterms:W3CDTF">2016-12-22T16:59:19Z</dcterms:created>
  <dcterms:modified xsi:type="dcterms:W3CDTF">2017-12-19T21:33:11Z</dcterms:modified>
</cp:coreProperties>
</file>